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64" r:id="rId7"/>
    <p:sldId id="258" r:id="rId8"/>
    <p:sldId id="278" r:id="rId9"/>
    <p:sldId id="261" r:id="rId10"/>
    <p:sldId id="265" r:id="rId11"/>
    <p:sldId id="262" r:id="rId12"/>
    <p:sldId id="28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134908-C9DA-4996-9BED-5736DCD0C979}" v="1" dt="2022-09-14T07:47:27.540"/>
    <p1510:client id="{EC0F826E-8DC6-4870-B38B-37CCC6746AB3}" v="216" dt="2022-09-13T08:01:58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2" autoAdjust="0"/>
    <p:restoredTop sz="94660"/>
  </p:normalViewPr>
  <p:slideViewPr>
    <p:cSldViewPr snapToGrid="0">
      <p:cViewPr varScale="1">
        <p:scale>
          <a:sx n="68" d="100"/>
          <a:sy n="68" d="100"/>
        </p:scale>
        <p:origin x="27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955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01BD1D9-C357-46C6-B5D5-E74D9DD782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C7A99A-7A7F-4A6F-BADD-42A190BA77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47845-1635-45E0-B750-1B9A0F78C3B3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B73600-1331-4CDE-8760-FB585202F7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713CC9-F6A7-461E-A5AC-7FC90B8AD7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D38B0-E7F8-47B6-B0DD-0C79E1C69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278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D7A3E-BF05-4982-93FB-96615653D961}" type="datetimeFigureOut">
              <a:rPr lang="ko-KR" altLang="en-US" smtClean="0"/>
              <a:t>2022-10-14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B9006-9043-49FE-B586-56639BFDBF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30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473BC-A190-44D6-A17D-30E8F4C21D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cap="small" baseline="0"/>
            </a:lvl1pPr>
          </a:lstStyle>
          <a:p>
            <a:r>
              <a:rPr lang="en-US" altLang="ko-KR" dirty="0"/>
              <a:t>Presentation Title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18A58C-AEFD-4063-9F76-4548414B34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cap="sm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Your Name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881B4-A095-4F92-BAF6-ABED6EAE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B53A74-95FA-40E7-A732-4CBF582EC630}" type="datetime5">
              <a:rPr lang="en-US" altLang="ko-KR" smtClean="0"/>
              <a:t>14-Oct-22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85FA2-C68D-494D-863B-5CF5E0DD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CBAD5-5CED-4681-BEC9-C9394D40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6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F5CAB-8DA2-4255-AB91-E4F6CF33E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97822"/>
            <a:ext cx="11578282" cy="5979142"/>
          </a:xfrm>
          <a:ln>
            <a:solidFill>
              <a:schemeClr val="tx1"/>
            </a:solidFill>
          </a:ln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1738" indent="-287338">
              <a:buFont typeface="Arial" panose="020B0604020202020204" pitchFamily="34" charset="0"/>
              <a:buChar char="­"/>
              <a:defRPr/>
            </a:lvl3pPr>
            <a:lvl4pPr marL="1657350" indent="-285750">
              <a:buFont typeface="Wingdings" panose="05000000000000000000" pitchFamily="2" charset="2"/>
              <a:buChar char="ü"/>
              <a:defRPr/>
            </a:lvl4pPr>
            <a:lvl5pPr marL="2116138" indent="-287338">
              <a:buFont typeface="Arial" panose="020B0604020202020204" pitchFamily="34" charset="0"/>
              <a:buChar char="­"/>
              <a:defRPr/>
            </a:lvl5pPr>
          </a:lstStyle>
          <a:p>
            <a:pPr lv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C13E061-2B46-4EE4-B902-726403FCC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14-Oct-22</a:t>
            </a:fld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6F5A9A23-FCD2-4033-93FA-F559B359D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8774644-9D7C-478D-8B16-0CCC7F55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/>
            </a:lvl1pPr>
          </a:lstStyle>
          <a:p>
            <a:fld id="{479DC7D3-0109-40AD-A769-50FF9D7BCF5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F5CAB-8DA2-4255-AB91-E4F6CF33E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03366"/>
            <a:ext cx="11578282" cy="4973597"/>
          </a:xfrm>
          <a:ln>
            <a:solidFill>
              <a:schemeClr val="tx1"/>
            </a:solidFill>
          </a:ln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1738" indent="-287338">
              <a:buFont typeface="Arial" panose="020B0604020202020204" pitchFamily="34" charset="0"/>
              <a:buChar char="­"/>
              <a:defRPr/>
            </a:lvl3pPr>
            <a:lvl4pPr marL="1657350" indent="-285750">
              <a:buFont typeface="Wingdings" panose="05000000000000000000" pitchFamily="2" charset="2"/>
              <a:buChar char="ü"/>
              <a:defRPr/>
            </a:lvl4pPr>
            <a:lvl5pPr marL="2116138" indent="-287338">
              <a:buFont typeface="Arial" panose="020B0604020202020204" pitchFamily="34" charset="0"/>
              <a:buChar char="­"/>
              <a:defRPr/>
            </a:lvl5pPr>
          </a:lstStyle>
          <a:p>
            <a:pPr lv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C13E061-2B46-4EE4-B902-726403FCC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14-Oct-22</a:t>
            </a:fld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6F5A9A23-FCD2-4033-93FA-F559B359D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8774644-9D7C-478D-8B16-0CCC7F55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/>
            </a:lvl1pPr>
          </a:lstStyle>
          <a:p>
            <a:fld id="{479DC7D3-0109-40AD-A769-50FF9D7BCF5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BA73EFFE-C6DB-445F-95E4-36D9172DA5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799" y="197821"/>
            <a:ext cx="11578282" cy="9193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400"/>
            </a:lvl1pPr>
          </a:lstStyle>
          <a:p>
            <a:r>
              <a:rPr lang="en-US" altLang="ko-KR" dirty="0"/>
              <a:t>Slide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353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51BC94-36AC-4608-BE43-9D71E53FA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799" y="1289222"/>
            <a:ext cx="11578282" cy="48877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BB6B2-FEF7-4B6A-9AA1-2678CAEAE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7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3E05D-ED95-4792-8EFE-E5F65533171A}" type="datetime5">
              <a:rPr lang="en-US" altLang="ko-KR" smtClean="0"/>
              <a:t>14-Oct-22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1FF9D4-6AB0-49AE-8379-648BF66EB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F7EA65-41E5-4802-A926-D9B191C62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2809" y="6348970"/>
            <a:ext cx="2780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79B20-9115-4340-8B08-A2B07E3A5B5C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DA2DD232-C902-4C3B-8E9A-942E2895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7821"/>
            <a:ext cx="11578282" cy="79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54676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hf hdr="0"/>
  <p:txStyles>
    <p:titleStyle>
      <a:lvl1pPr algn="ctr" defTabSz="914400" rtl="0" eaLnBrk="1" latinLnBrk="1" hangingPunct="1">
        <a:lnSpc>
          <a:spcPct val="100000"/>
        </a:lnSpc>
        <a:spcBef>
          <a:spcPct val="0"/>
        </a:spcBef>
        <a:buNone/>
        <a:defRPr sz="4400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tabLst>
          <a:tab pos="914400" algn="l"/>
          <a:tab pos="2103120" algn="l"/>
        </a:tabLst>
        <a:defRPr sz="3200" kern="1200" spc="-1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 spc="-100" baseline="0">
          <a:solidFill>
            <a:schemeClr val="tx1"/>
          </a:solidFill>
          <a:latin typeface="+mn-lt"/>
          <a:ea typeface="+mn-ea"/>
          <a:cs typeface="+mn-cs"/>
        </a:defRPr>
      </a:lvl2pPr>
      <a:lvl3pPr marL="1201738" indent="-28733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­"/>
        <a:defRPr sz="2400" kern="1200" spc="-100" baseline="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 spc="-100" baseline="0">
          <a:solidFill>
            <a:schemeClr val="tx1"/>
          </a:solidFill>
          <a:latin typeface="+mn-lt"/>
          <a:ea typeface="+mn-ea"/>
          <a:cs typeface="+mn-cs"/>
        </a:defRPr>
      </a:lvl4pPr>
      <a:lvl5pPr marL="2116138" indent="-28733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­"/>
        <a:defRPr sz="2000" kern="1200" spc="-1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0DD215-3C02-4457-8609-4FC14BD180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Lab 5.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Using Interrupts with Assembly Code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38EE04-5005-A23A-9763-B6C312D97F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윤준영 </a:t>
            </a:r>
            <a:r>
              <a:rPr lang="en-US" altLang="ko-KR" dirty="0"/>
              <a:t>(2016121150; 50%), </a:t>
            </a:r>
            <a:r>
              <a:rPr lang="ko-KR" altLang="en-US" dirty="0"/>
              <a:t>최용훈 </a:t>
            </a:r>
            <a:r>
              <a:rPr lang="en-US" altLang="ko-KR" dirty="0"/>
              <a:t>(2017124218; 50%)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49C556-02EC-92E9-A7B8-42718BC48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53A74-95FA-40E7-A732-4CBF582EC630}" type="datetime5">
              <a:rPr lang="en-US" altLang="ko-KR" smtClean="0"/>
              <a:t>14-Oct-22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B7A8AD-79A8-FF83-A166-02F3635B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7D47D1-039C-C7D6-EEB8-4AEBF9D3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618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/>
              <a:t>동작 원리</a:t>
            </a: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209110"/>
            <a:ext cx="11578282" cy="919394"/>
          </a:xfrm>
        </p:spPr>
        <p:txBody>
          <a:bodyPr/>
          <a:lstStyle/>
          <a:p>
            <a:r>
              <a:rPr lang="en-US" altLang="ko-KR" dirty="0"/>
              <a:t>Part</a:t>
            </a:r>
            <a:r>
              <a:rPr lang="ko-KR" altLang="en-US" dirty="0"/>
              <a:t> </a:t>
            </a:r>
            <a:r>
              <a:rPr lang="en-US" altLang="ko-KR" dirty="0"/>
              <a:t>II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BF031-0DB1-8FCA-FAB8-FB3DDCE496CA}"/>
              </a:ext>
            </a:extLst>
          </p:cNvPr>
          <p:cNvSpPr txBox="1"/>
          <p:nvPr/>
        </p:nvSpPr>
        <p:spPr>
          <a:xfrm>
            <a:off x="7134578" y="1307891"/>
            <a:ext cx="46058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Part2</a:t>
            </a:r>
            <a:r>
              <a:rPr lang="ko-KR" altLang="en-US" dirty="0"/>
              <a:t>를 설계 하기 위해서 </a:t>
            </a:r>
            <a:r>
              <a:rPr lang="en-US" altLang="ko-KR" dirty="0"/>
              <a:t>TIMER_ISR, KEY_ISR</a:t>
            </a:r>
            <a:r>
              <a:rPr lang="ko-KR" altLang="en-US" dirty="0"/>
              <a:t> 두개의 </a:t>
            </a:r>
            <a:r>
              <a:rPr lang="en-US" altLang="ko-KR" dirty="0"/>
              <a:t>ISR</a:t>
            </a:r>
            <a:r>
              <a:rPr lang="ko-KR" altLang="en-US" dirty="0"/>
              <a:t>을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2</a:t>
            </a:r>
            <a:r>
              <a:rPr lang="ko-KR" altLang="en-US" dirty="0"/>
              <a:t>종류의 </a:t>
            </a:r>
            <a:r>
              <a:rPr lang="en-US" altLang="ko-KR" dirty="0"/>
              <a:t>ISR</a:t>
            </a:r>
            <a:r>
              <a:rPr lang="ko-KR" altLang="en-US" dirty="0"/>
              <a:t>을 </a:t>
            </a:r>
            <a:r>
              <a:rPr lang="en-US" altLang="ko-KR" dirty="0"/>
              <a:t>Service Part</a:t>
            </a:r>
            <a:r>
              <a:rPr lang="ko-KR" altLang="en-US" dirty="0"/>
              <a:t>에서 </a:t>
            </a:r>
            <a:r>
              <a:rPr lang="en-US" altLang="ko-KR" dirty="0"/>
              <a:t>IRQ</a:t>
            </a:r>
            <a:r>
              <a:rPr lang="ko-KR" altLang="en-US" dirty="0"/>
              <a:t>를 이용해 구분합니다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IRQ</a:t>
            </a:r>
            <a:r>
              <a:rPr lang="ko-KR" altLang="en-US" dirty="0"/>
              <a:t>에 따르면 </a:t>
            </a:r>
            <a:r>
              <a:rPr lang="en-US" altLang="ko-KR" dirty="0"/>
              <a:t>Interval Timer</a:t>
            </a:r>
            <a:r>
              <a:rPr lang="ko-KR" altLang="en-US" dirty="0"/>
              <a:t>는 </a:t>
            </a:r>
            <a:r>
              <a:rPr lang="en-US" altLang="ko-KR" dirty="0"/>
              <a:t>0, switch parallel port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이므로 </a:t>
            </a:r>
            <a:r>
              <a:rPr lang="en-US" altLang="ko-KR" dirty="0"/>
              <a:t>ipending</a:t>
            </a:r>
            <a:r>
              <a:rPr lang="ko-KR" altLang="en-US" dirty="0"/>
              <a:t>의 </a:t>
            </a:r>
            <a:r>
              <a:rPr lang="en-US" altLang="ko-KR" dirty="0"/>
              <a:t>0</a:t>
            </a:r>
            <a:r>
              <a:rPr lang="ko-KR" altLang="en-US" dirty="0"/>
              <a:t>번 비트</a:t>
            </a:r>
            <a:r>
              <a:rPr lang="en-US" altLang="ko-KR" dirty="0"/>
              <a:t>, </a:t>
            </a:r>
            <a:r>
              <a:rPr lang="ko-KR" altLang="en-US" dirty="0"/>
              <a:t>즉</a:t>
            </a:r>
            <a:r>
              <a:rPr lang="en-US" altLang="ko-KR" dirty="0"/>
              <a:t> LSB</a:t>
            </a:r>
            <a:r>
              <a:rPr lang="ko-KR" altLang="en-US" dirty="0"/>
              <a:t>가 </a:t>
            </a:r>
            <a:r>
              <a:rPr lang="en-US" altLang="ko-KR" dirty="0"/>
              <a:t>0b1</a:t>
            </a:r>
            <a:r>
              <a:rPr lang="ko-KR" altLang="en-US" dirty="0"/>
              <a:t>이면 </a:t>
            </a:r>
            <a:r>
              <a:rPr lang="en-US" altLang="ko-KR" dirty="0"/>
              <a:t>Timer Interrupt</a:t>
            </a:r>
            <a:r>
              <a:rPr lang="ko-KR" altLang="en-US" dirty="0"/>
              <a:t>이고 </a:t>
            </a:r>
            <a:r>
              <a:rPr lang="en-US" altLang="ko-KR" dirty="0"/>
              <a:t>1</a:t>
            </a:r>
            <a:r>
              <a:rPr lang="ko-KR" altLang="en-US" dirty="0"/>
              <a:t>번 비트가 </a:t>
            </a:r>
            <a:r>
              <a:rPr lang="en-US" altLang="ko-KR" dirty="0"/>
              <a:t>0b1</a:t>
            </a:r>
            <a:r>
              <a:rPr lang="ko-KR" altLang="en-US" dirty="0"/>
              <a:t>이면 </a:t>
            </a:r>
            <a:r>
              <a:rPr lang="en-US" altLang="ko-KR" dirty="0"/>
              <a:t>switch interrupt</a:t>
            </a:r>
            <a:r>
              <a:rPr lang="ko-KR" altLang="en-US" dirty="0"/>
              <a:t>라고 구분했습니다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 </a:t>
            </a:r>
            <a:r>
              <a:rPr lang="en-US" altLang="ko-KR" dirty="0"/>
              <a:t>TIMER_ISR</a:t>
            </a:r>
            <a:r>
              <a:rPr lang="ko-KR" altLang="en-US" dirty="0"/>
              <a:t>에서는 </a:t>
            </a:r>
            <a:r>
              <a:rPr lang="en-US" altLang="ko-KR" dirty="0"/>
              <a:t>1.5</a:t>
            </a:r>
            <a:r>
              <a:rPr lang="ko-KR" altLang="en-US" dirty="0"/>
              <a:t>초마다 </a:t>
            </a:r>
            <a:r>
              <a:rPr lang="en-US" altLang="ko-KR" dirty="0"/>
              <a:t>count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증가 시키고 </a:t>
            </a:r>
            <a:r>
              <a:rPr lang="en-US" altLang="ko-KR" dirty="0"/>
              <a:t>KEY_ISR</a:t>
            </a:r>
            <a:r>
              <a:rPr lang="ko-KR" altLang="en-US" dirty="0"/>
              <a:t>은 </a:t>
            </a:r>
            <a:r>
              <a:rPr lang="en-US" altLang="ko-KR" dirty="0"/>
              <a:t>run</a:t>
            </a:r>
            <a:r>
              <a:rPr lang="ko-KR" altLang="en-US" dirty="0"/>
              <a:t>을 반전시켜 토글 형식으로 동작하도록 설계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024611-671F-3D38-C713-8D528072F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05" y="1782571"/>
            <a:ext cx="5377326" cy="405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44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코드 설명</a:t>
            </a: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</a:t>
            </a:r>
            <a:r>
              <a:rPr lang="ko-KR" altLang="en-US" dirty="0"/>
              <a:t> </a:t>
            </a:r>
            <a:r>
              <a:rPr lang="en-US" altLang="ko-KR" dirty="0"/>
              <a:t>II, Cont’d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AC2847-7AC9-0946-032F-1E90BDE01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6" y="1890962"/>
            <a:ext cx="6765312" cy="25012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F4F025-64EE-E29E-733A-7C6F9237940B}"/>
              </a:ext>
            </a:extLst>
          </p:cNvPr>
          <p:cNvSpPr txBox="1"/>
          <p:nvPr/>
        </p:nvSpPr>
        <p:spPr>
          <a:xfrm>
            <a:off x="7134578" y="1720840"/>
            <a:ext cx="46058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main</a:t>
            </a:r>
            <a:r>
              <a:rPr lang="ko-KR" altLang="en-US" dirty="0"/>
              <a:t> </a:t>
            </a:r>
            <a:r>
              <a:rPr lang="en-US" altLang="ko-KR" dirty="0"/>
              <a:t>part</a:t>
            </a:r>
            <a:r>
              <a:rPr lang="ko-KR" altLang="en-US" dirty="0"/>
              <a:t>에서</a:t>
            </a:r>
            <a:r>
              <a:rPr lang="en-US" altLang="ko-KR" dirty="0"/>
              <a:t> CONFIG_TIMER, CONFIG_KEYS</a:t>
            </a:r>
            <a:r>
              <a:rPr lang="ko-KR" altLang="en-US" dirty="0"/>
              <a:t>를 통해 인터럽트를 발생 할 수 있게 설정합니다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주어진 조건이 </a:t>
            </a:r>
            <a:r>
              <a:rPr lang="en-US" altLang="ko-KR" dirty="0"/>
              <a:t>TIMER</a:t>
            </a:r>
            <a:r>
              <a:rPr lang="ko-KR" altLang="en-US" dirty="0"/>
              <a:t>의 경우 </a:t>
            </a:r>
            <a:r>
              <a:rPr lang="en-US" altLang="ko-KR" dirty="0"/>
              <a:t>1.5</a:t>
            </a:r>
            <a:r>
              <a:rPr lang="ko-KR" altLang="en-US" dirty="0"/>
              <a:t>초 마다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KEY</a:t>
            </a:r>
            <a:r>
              <a:rPr lang="ko-KR" altLang="en-US" dirty="0"/>
              <a:t>의 경우 모든 </a:t>
            </a:r>
            <a:r>
              <a:rPr lang="en-US" altLang="ko-KR" dirty="0"/>
              <a:t>KEY</a:t>
            </a:r>
            <a:r>
              <a:rPr lang="ko-KR" altLang="en-US" dirty="0"/>
              <a:t>가 조건이므로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TIMER</a:t>
            </a:r>
            <a:r>
              <a:rPr lang="ko-KR" altLang="en-US" dirty="0"/>
              <a:t>의 값은 </a:t>
            </a:r>
            <a:r>
              <a:rPr lang="en-US" altLang="ko-KR" dirty="0"/>
              <a:t>150M</a:t>
            </a:r>
            <a:r>
              <a:rPr lang="ko-KR" altLang="en-US" dirty="0"/>
              <a:t>으로</a:t>
            </a:r>
            <a:r>
              <a:rPr lang="en-US" altLang="ko-KR" dirty="0"/>
              <a:t>, KEY</a:t>
            </a:r>
            <a:r>
              <a:rPr lang="ko-KR" altLang="en-US" dirty="0"/>
              <a:t>의 조건은 </a:t>
            </a:r>
            <a:r>
              <a:rPr lang="en-US" altLang="ko-KR" dirty="0"/>
              <a:t>0b1111</a:t>
            </a:r>
            <a:r>
              <a:rPr lang="ko-KR" altLang="en-US" dirty="0"/>
              <a:t>로 하여 </a:t>
            </a:r>
            <a:r>
              <a:rPr lang="en-US" altLang="ko-KR" dirty="0"/>
              <a:t>KEY3~0</a:t>
            </a:r>
            <a:r>
              <a:rPr lang="ko-KR" altLang="en-US" dirty="0"/>
              <a:t>중 어떤 키가 눌리던</a:t>
            </a:r>
            <a:endParaRPr lang="en-US" altLang="ko-KR" dirty="0"/>
          </a:p>
          <a:p>
            <a:r>
              <a:rPr lang="ko-KR" altLang="en-US" dirty="0"/>
              <a:t>인터럽트가 발생하도록 설계 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1338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코드 설명</a:t>
            </a: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</a:t>
            </a:r>
            <a:r>
              <a:rPr lang="ko-KR" altLang="en-US" dirty="0"/>
              <a:t> </a:t>
            </a:r>
            <a:r>
              <a:rPr lang="en-US" altLang="ko-KR" dirty="0"/>
              <a:t>II, Cont’d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069F30-5B82-9A2F-D3C6-6F035C76B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31" y="3950635"/>
            <a:ext cx="5119038" cy="22263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53B161-A71D-9E07-EB24-79D65A1CF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32" y="1635323"/>
            <a:ext cx="6722456" cy="17936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2B9EA0-85C1-6C4E-F04C-987F23055DF1}"/>
              </a:ext>
            </a:extLst>
          </p:cNvPr>
          <p:cNvSpPr txBox="1"/>
          <p:nvPr/>
        </p:nvSpPr>
        <p:spPr>
          <a:xfrm>
            <a:off x="7134578" y="1307891"/>
            <a:ext cx="46040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service part</a:t>
            </a:r>
            <a:r>
              <a:rPr lang="ko-KR" altLang="en-US" sz="1600" dirty="0"/>
              <a:t>에서 </a:t>
            </a:r>
            <a:r>
              <a:rPr lang="en-US" altLang="ko-KR" sz="1600" dirty="0"/>
              <a:t>2</a:t>
            </a:r>
            <a:r>
              <a:rPr lang="ko-KR" altLang="en-US" sz="1600" dirty="0"/>
              <a:t>개의 인터럽트를 구분해야 하므로 </a:t>
            </a:r>
            <a:r>
              <a:rPr lang="en-US" altLang="ko-KR" sz="1600" dirty="0"/>
              <a:t>CHECK_TIMER, CHECK_KEY</a:t>
            </a:r>
            <a:r>
              <a:rPr lang="ko-KR" altLang="en-US" sz="1600" dirty="0"/>
              <a:t>를 만들었습니다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timer interrupt</a:t>
            </a:r>
            <a:r>
              <a:rPr lang="ko-KR" altLang="en-US" sz="1600" dirty="0"/>
              <a:t>의 경우에는</a:t>
            </a:r>
            <a:r>
              <a:rPr lang="en-US" altLang="ko-KR" sz="1600" dirty="0"/>
              <a:t> IRQ</a:t>
            </a:r>
            <a:r>
              <a:rPr lang="ko-KR" altLang="en-US" sz="1600" dirty="0"/>
              <a:t>가 </a:t>
            </a:r>
            <a:r>
              <a:rPr lang="en-US" altLang="ko-KR" sz="1600" dirty="0"/>
              <a:t>0</a:t>
            </a:r>
            <a:r>
              <a:rPr lang="ko-KR" altLang="en-US" sz="1600" dirty="0"/>
              <a:t>이므로 첫번째 </a:t>
            </a:r>
            <a:r>
              <a:rPr lang="en-US" altLang="ko-KR" sz="1600" dirty="0"/>
              <a:t>bit</a:t>
            </a:r>
            <a:r>
              <a:rPr lang="ko-KR" altLang="en-US" sz="1600" dirty="0"/>
              <a:t>를 비교하여 판단하고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key interrupt</a:t>
            </a:r>
            <a:r>
              <a:rPr lang="ko-KR" altLang="en-US" sz="1600" dirty="0"/>
              <a:t>의 경우에는 </a:t>
            </a:r>
            <a:r>
              <a:rPr lang="en-US" altLang="ko-KR" sz="1600" dirty="0"/>
              <a:t>IRQ</a:t>
            </a:r>
            <a:r>
              <a:rPr lang="ko-KR" altLang="en-US" sz="1600" dirty="0"/>
              <a:t>가 </a:t>
            </a:r>
            <a:r>
              <a:rPr lang="en-US" altLang="ko-KR" sz="1600" dirty="0"/>
              <a:t>1</a:t>
            </a:r>
            <a:r>
              <a:rPr lang="ko-KR" altLang="en-US" sz="1600" dirty="0"/>
              <a:t>이므로 </a:t>
            </a:r>
            <a:endParaRPr lang="en-US" altLang="ko-KR" sz="1600" dirty="0"/>
          </a:p>
          <a:p>
            <a:r>
              <a:rPr lang="ko-KR" altLang="en-US" sz="1600" dirty="0"/>
              <a:t>두번째 </a:t>
            </a:r>
            <a:r>
              <a:rPr lang="en-US" altLang="ko-KR" sz="1600" dirty="0"/>
              <a:t>bit</a:t>
            </a:r>
            <a:r>
              <a:rPr lang="ko-KR" altLang="en-US" sz="1600" dirty="0"/>
              <a:t>를 비교하여 판단해 각각</a:t>
            </a:r>
            <a:endParaRPr lang="en-US" altLang="ko-KR" sz="1600" dirty="0"/>
          </a:p>
          <a:p>
            <a:r>
              <a:rPr lang="en-US" altLang="ko-KR" sz="1600" dirty="0"/>
              <a:t>TIMER_ISR, KEY_ISR</a:t>
            </a:r>
            <a:r>
              <a:rPr lang="ko-KR" altLang="en-US" sz="1600" dirty="0"/>
              <a:t>을 실행합니다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97B6E0-5367-A470-3371-372A11866E93}"/>
              </a:ext>
            </a:extLst>
          </p:cNvPr>
          <p:cNvSpPr txBox="1"/>
          <p:nvPr/>
        </p:nvSpPr>
        <p:spPr>
          <a:xfrm>
            <a:off x="7175788" y="4016325"/>
            <a:ext cx="4604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TIMER_ISR</a:t>
            </a:r>
            <a:r>
              <a:rPr lang="ko-KR" altLang="en-US" sz="1600" dirty="0"/>
              <a:t>은 그냥 </a:t>
            </a:r>
            <a:r>
              <a:rPr lang="en-US" altLang="ko-KR" sz="1600" dirty="0"/>
              <a:t>count</a:t>
            </a:r>
            <a:r>
              <a:rPr lang="ko-KR" altLang="en-US" sz="1600" dirty="0"/>
              <a:t>를 </a:t>
            </a:r>
            <a:r>
              <a:rPr lang="en-US" altLang="ko-KR" sz="1600" dirty="0"/>
              <a:t>1</a:t>
            </a:r>
            <a:r>
              <a:rPr lang="ko-KR" altLang="en-US" sz="1600" dirty="0"/>
              <a:t>더하는 것이고 </a:t>
            </a:r>
            <a:endParaRPr lang="en-US" altLang="ko-KR" sz="1600" dirty="0"/>
          </a:p>
          <a:p>
            <a:r>
              <a:rPr lang="en-US" altLang="ko-KR" sz="1600" dirty="0"/>
              <a:t>KEY_ISR</a:t>
            </a:r>
            <a:r>
              <a:rPr lang="ko-KR" altLang="en-US" sz="1600" dirty="0"/>
              <a:t>의 코드는 왼쪽과 같습니다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addi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andi</a:t>
            </a:r>
            <a:r>
              <a:rPr lang="en-US" altLang="ko-KR" sz="1600" dirty="0"/>
              <a:t> </a:t>
            </a:r>
            <a:r>
              <a:rPr lang="ko-KR" altLang="en-US" sz="1600" dirty="0"/>
              <a:t>명령어를 통해 기존 </a:t>
            </a:r>
            <a:r>
              <a:rPr lang="en-US" altLang="ko-KR" sz="1600" dirty="0"/>
              <a:t>bit</a:t>
            </a:r>
            <a:r>
              <a:rPr lang="ko-KR" altLang="en-US" sz="1600" dirty="0"/>
              <a:t>가 </a:t>
            </a:r>
            <a:r>
              <a:rPr lang="en-US" altLang="ko-KR" sz="1600" dirty="0"/>
              <a:t>1</a:t>
            </a:r>
            <a:r>
              <a:rPr lang="ko-KR" altLang="en-US" sz="1600" dirty="0"/>
              <a:t>이면 </a:t>
            </a:r>
            <a:r>
              <a:rPr lang="en-US" altLang="ko-KR" sz="1600" dirty="0"/>
              <a:t>0</a:t>
            </a:r>
            <a:r>
              <a:rPr lang="ko-KR" altLang="en-US" sz="1600" dirty="0"/>
              <a:t>으로</a:t>
            </a:r>
            <a:r>
              <a:rPr lang="en-US" altLang="ko-KR" sz="1600" dirty="0"/>
              <a:t>, 0</a:t>
            </a:r>
            <a:r>
              <a:rPr lang="ko-KR" altLang="en-US" sz="1600" dirty="0"/>
              <a:t>이면 </a:t>
            </a:r>
            <a:r>
              <a:rPr lang="en-US" altLang="ko-KR" sz="1600" dirty="0"/>
              <a:t>1</a:t>
            </a:r>
            <a:r>
              <a:rPr lang="ko-KR" altLang="en-US" sz="1600" dirty="0"/>
              <a:t>로 비트 반전을 시켜 결과적으로 </a:t>
            </a:r>
            <a:r>
              <a:rPr lang="ko-KR" altLang="en-US" sz="1600" dirty="0" err="1"/>
              <a:t>토글</a:t>
            </a:r>
            <a:r>
              <a:rPr lang="ko-KR" altLang="en-US" sz="1600" dirty="0"/>
              <a:t> 방식으로 동작하게 됩니다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9245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/>
              <a:t>결과 및 토의</a:t>
            </a:r>
            <a:endParaRPr lang="en-US" altLang="ko-KR" sz="140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II, </a:t>
            </a:r>
            <a:r>
              <a:rPr lang="en-US" altLang="ko-KR" dirty="0"/>
              <a:t>Cont’d</a:t>
            </a:r>
            <a:endParaRPr lang="ko-KR" altLang="en-US" dirty="0"/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CD23A811-5F64-1329-6D71-A73EA704FAD7}"/>
              </a:ext>
            </a:extLst>
          </p:cNvPr>
          <p:cNvSpPr txBox="1">
            <a:spLocks/>
          </p:cNvSpPr>
          <p:nvPr/>
        </p:nvSpPr>
        <p:spPr>
          <a:xfrm>
            <a:off x="484251" y="1768415"/>
            <a:ext cx="11247674" cy="406304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tabLst>
                <a:tab pos="914400" algn="l"/>
                <a:tab pos="2103120" algn="l"/>
              </a:tabLst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/>
              <a:t>우측 동영상을 </a:t>
            </a:r>
            <a:r>
              <a:rPr lang="en-US" altLang="ko-KR" sz="1500" dirty="0"/>
              <a:t>1.5</a:t>
            </a:r>
            <a:r>
              <a:rPr lang="ko-KR" altLang="en-US" sz="1500" dirty="0"/>
              <a:t>초 마다 증가한 값이 </a:t>
            </a:r>
            <a:r>
              <a:rPr lang="en-US" altLang="ko-KR" sz="1500" dirty="0"/>
              <a:t>LEDR</a:t>
            </a:r>
            <a:r>
              <a:rPr lang="ko-KR" altLang="en-US" sz="1500" dirty="0"/>
              <a:t>로 이진수로 표현되는 것을 확인할 수 있다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TIMER</a:t>
            </a:r>
            <a:r>
              <a:rPr lang="ko-KR" altLang="en-US" sz="1500" dirty="0"/>
              <a:t>의 </a:t>
            </a:r>
            <a:r>
              <a:rPr lang="en-US" altLang="ko-KR" sz="1500" dirty="0"/>
              <a:t>control </a:t>
            </a:r>
            <a:r>
              <a:rPr lang="ko-KR" altLang="en-US" sz="1500" dirty="0"/>
              <a:t>주소의 </a:t>
            </a:r>
            <a:r>
              <a:rPr lang="en-US" altLang="ko-KR" sz="1500" dirty="0"/>
              <a:t>ITO </a:t>
            </a:r>
            <a:r>
              <a:rPr lang="ko-KR" altLang="en-US" sz="1500" dirty="0"/>
              <a:t>값을 </a:t>
            </a:r>
            <a:r>
              <a:rPr lang="en-US" altLang="ko-KR" sz="1500" dirty="0"/>
              <a:t>1</a:t>
            </a:r>
            <a:r>
              <a:rPr lang="ko-KR" altLang="en-US" sz="1500" dirty="0"/>
              <a:t>로 설정하게 되면</a:t>
            </a:r>
            <a:r>
              <a:rPr lang="en-US" altLang="ko-KR" sz="1500" dirty="0"/>
              <a:t>, TO</a:t>
            </a:r>
            <a:r>
              <a:rPr lang="ko-KR" altLang="en-US" sz="1500" dirty="0"/>
              <a:t>가 증가할 때 마다 </a:t>
            </a:r>
            <a:r>
              <a:rPr lang="en-US" altLang="ko-KR" sz="1500" dirty="0"/>
              <a:t>interrupt</a:t>
            </a:r>
            <a:r>
              <a:rPr lang="ko-KR" altLang="en-US" sz="1500" dirty="0"/>
              <a:t>가 발생하게 된다</a:t>
            </a:r>
            <a:r>
              <a:rPr lang="en-US" altLang="ko-KR" sz="1500" dirty="0"/>
              <a:t>.</a:t>
            </a:r>
            <a:br>
              <a:rPr lang="en-US" altLang="ko-KR" sz="1500" dirty="0"/>
            </a:br>
            <a:r>
              <a:rPr lang="en-US" altLang="ko-KR" sz="1500" dirty="0" err="1"/>
              <a:t>service.s</a:t>
            </a:r>
            <a:r>
              <a:rPr lang="ko-KR" altLang="en-US" sz="1500" dirty="0"/>
              <a:t>파일은 </a:t>
            </a:r>
            <a:r>
              <a:rPr lang="en-US" altLang="ko-KR" sz="1500" dirty="0"/>
              <a:t>interrupt</a:t>
            </a:r>
            <a:r>
              <a:rPr lang="ko-KR" altLang="en-US" sz="1500" dirty="0"/>
              <a:t>이나 </a:t>
            </a:r>
            <a:r>
              <a:rPr lang="en-US" altLang="ko-KR" sz="1500" dirty="0"/>
              <a:t>trap</a:t>
            </a:r>
            <a:r>
              <a:rPr lang="ko-KR" altLang="en-US" sz="1500" dirty="0"/>
              <a:t>의 </a:t>
            </a:r>
            <a:r>
              <a:rPr lang="en-US" altLang="ko-KR" sz="1500" dirty="0"/>
              <a:t>exception</a:t>
            </a:r>
            <a:r>
              <a:rPr lang="ko-KR" altLang="en-US" sz="1500" dirty="0"/>
              <a:t>이 발생하였을 때</a:t>
            </a:r>
            <a:r>
              <a:rPr lang="en-US" altLang="ko-KR" sz="1500" dirty="0"/>
              <a:t>, </a:t>
            </a:r>
            <a:r>
              <a:rPr lang="ko-KR" altLang="en-US" sz="1500" dirty="0"/>
              <a:t>해당 </a:t>
            </a:r>
            <a:r>
              <a:rPr lang="en-US" altLang="ko-KR" sz="1500" dirty="0"/>
              <a:t>exception</a:t>
            </a:r>
            <a:r>
              <a:rPr lang="ko-KR" altLang="en-US" sz="1500" dirty="0"/>
              <a:t>이 </a:t>
            </a:r>
            <a:r>
              <a:rPr lang="en-US" altLang="ko-KR" sz="1500" dirty="0"/>
              <a:t>hardware</a:t>
            </a:r>
            <a:r>
              <a:rPr lang="ko-KR" altLang="en-US" sz="1500" dirty="0"/>
              <a:t>에 의해 발생한</a:t>
            </a:r>
            <a:br>
              <a:rPr lang="en-US" altLang="ko-KR" sz="1500" dirty="0"/>
            </a:br>
            <a:r>
              <a:rPr lang="ko-KR" altLang="en-US" sz="1500" dirty="0"/>
              <a:t>것인지</a:t>
            </a:r>
            <a:r>
              <a:rPr lang="en-US" altLang="ko-KR" sz="1500" dirty="0"/>
              <a:t>, software</a:t>
            </a:r>
            <a:r>
              <a:rPr lang="ko-KR" altLang="en-US" sz="1500" dirty="0"/>
              <a:t>에 의해 발생한 것인지 판단하고</a:t>
            </a:r>
            <a:r>
              <a:rPr lang="en-US" altLang="ko-KR" sz="1500" dirty="0"/>
              <a:t>, software</a:t>
            </a:r>
            <a:r>
              <a:rPr lang="ko-KR" altLang="en-US" sz="1500" dirty="0"/>
              <a:t>에 의해 발생하였을 경우에는 의도적으로 </a:t>
            </a:r>
            <a:r>
              <a:rPr lang="en-US" altLang="ko-KR" sz="1500" dirty="0"/>
              <a:t>interrupt</a:t>
            </a:r>
            <a:r>
              <a:rPr lang="ko-KR" altLang="en-US" sz="1500" dirty="0"/>
              <a:t>가</a:t>
            </a:r>
            <a:br>
              <a:rPr lang="en-US" altLang="ko-KR" sz="1500" dirty="0"/>
            </a:br>
            <a:r>
              <a:rPr lang="ko-KR" altLang="en-US" sz="1500" dirty="0"/>
              <a:t>발생한 경우이므로 </a:t>
            </a:r>
            <a:r>
              <a:rPr lang="en-US" altLang="ko-KR" sz="1500" dirty="0" err="1"/>
              <a:t>ea</a:t>
            </a:r>
            <a:r>
              <a:rPr lang="en-US" altLang="ko-KR" sz="1500" dirty="0"/>
              <a:t>(exception address)</a:t>
            </a:r>
            <a:r>
              <a:rPr lang="ko-KR" altLang="en-US" sz="1500" dirty="0"/>
              <a:t>의 값을 감소시키지 않고</a:t>
            </a:r>
            <a:r>
              <a:rPr lang="en-US" altLang="ko-KR" sz="1500" dirty="0"/>
              <a:t>, hardware</a:t>
            </a:r>
            <a:r>
              <a:rPr lang="ko-KR" altLang="en-US" sz="1500" dirty="0"/>
              <a:t>에 의해 발생하였을 경우에는</a:t>
            </a:r>
            <a:br>
              <a:rPr lang="en-US" altLang="ko-KR" sz="1500" dirty="0"/>
            </a:br>
            <a:r>
              <a:rPr lang="en-US" altLang="ko-KR" sz="1500" dirty="0" err="1"/>
              <a:t>ea</a:t>
            </a:r>
            <a:r>
              <a:rPr lang="ko-KR" altLang="en-US" sz="1500" dirty="0"/>
              <a:t>값을 감소시키게 된다</a:t>
            </a:r>
            <a:r>
              <a:rPr lang="en-US" altLang="ko-KR" sz="1500" dirty="0"/>
              <a:t>.</a:t>
            </a:r>
          </a:p>
          <a:p>
            <a:r>
              <a:rPr lang="ko-KR" altLang="en-US" sz="1500" dirty="0"/>
              <a:t>또한 </a:t>
            </a:r>
            <a:r>
              <a:rPr lang="en-US" altLang="ko-KR" sz="1500" dirty="0"/>
              <a:t>ISR</a:t>
            </a:r>
            <a:r>
              <a:rPr lang="ko-KR" altLang="en-US" sz="1500" dirty="0"/>
              <a:t>에서 사용하는 </a:t>
            </a:r>
            <a:r>
              <a:rPr lang="en-US" altLang="ko-KR" sz="1500" dirty="0"/>
              <a:t>register</a:t>
            </a:r>
            <a:r>
              <a:rPr lang="ko-KR" altLang="en-US" sz="1500" dirty="0"/>
              <a:t>의 경우 </a:t>
            </a:r>
            <a:r>
              <a:rPr lang="en-US" altLang="ko-KR" sz="1500" dirty="0"/>
              <a:t>main</a:t>
            </a:r>
            <a:r>
              <a:rPr lang="ko-KR" altLang="en-US" sz="1500" dirty="0"/>
              <a:t>함수</a:t>
            </a:r>
            <a:r>
              <a:rPr lang="en-US" altLang="ko-KR" sz="1500" dirty="0"/>
              <a:t> </a:t>
            </a:r>
            <a:r>
              <a:rPr lang="ko-KR" altLang="en-US" sz="1500" dirty="0"/>
              <a:t>또는 </a:t>
            </a:r>
            <a:r>
              <a:rPr lang="en-US" altLang="ko-KR" sz="1500" dirty="0"/>
              <a:t>service</a:t>
            </a:r>
            <a:r>
              <a:rPr lang="ko-KR" altLang="en-US" sz="1500" dirty="0"/>
              <a:t>함수에서 사용하는 값을 임의로 변경하는 것을</a:t>
            </a:r>
            <a:br>
              <a:rPr lang="en-US" altLang="ko-KR" sz="1500" dirty="0"/>
            </a:br>
            <a:r>
              <a:rPr lang="ko-KR" altLang="en-US" sz="1500" dirty="0"/>
              <a:t>막기 위하여 </a:t>
            </a:r>
            <a:r>
              <a:rPr lang="en-US" altLang="ko-KR" sz="1500" dirty="0"/>
              <a:t>stack</a:t>
            </a:r>
            <a:r>
              <a:rPr lang="ko-KR" altLang="en-US" sz="1500" dirty="0"/>
              <a:t>을 사용하여 사용할 </a:t>
            </a:r>
            <a:r>
              <a:rPr lang="en-US" altLang="ko-KR" sz="1500" dirty="0"/>
              <a:t>register</a:t>
            </a:r>
            <a:r>
              <a:rPr lang="ko-KR" altLang="en-US" sz="1500" dirty="0"/>
              <a:t>에 미리 저장되어 있는 값을 백업하고 마지막에 복원한다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Part II</a:t>
            </a:r>
            <a:r>
              <a:rPr lang="ko-KR" altLang="en-US" sz="1500" dirty="0"/>
              <a:t>에서는 두 가지의 </a:t>
            </a:r>
            <a:r>
              <a:rPr lang="en-US" altLang="ko-KR" sz="1500" dirty="0"/>
              <a:t>hardware interrupt</a:t>
            </a:r>
            <a:r>
              <a:rPr lang="ko-KR" altLang="en-US" sz="1500" dirty="0"/>
              <a:t>가 발생하도록 짜여져 있는데</a:t>
            </a:r>
            <a:r>
              <a:rPr lang="en-US" altLang="ko-KR" sz="1500" dirty="0"/>
              <a:t>, </a:t>
            </a:r>
            <a:r>
              <a:rPr lang="ko-KR" altLang="en-US" sz="1500" dirty="0"/>
              <a:t>하나는 </a:t>
            </a:r>
            <a:r>
              <a:rPr lang="en-US" altLang="ko-KR" sz="1500" dirty="0"/>
              <a:t>TIMER</a:t>
            </a:r>
            <a:r>
              <a:rPr lang="ko-KR" altLang="en-US" sz="1500" dirty="0"/>
              <a:t>에 의한 </a:t>
            </a:r>
            <a:r>
              <a:rPr lang="en-US" altLang="ko-KR" sz="1500" dirty="0"/>
              <a:t>interrupt, </a:t>
            </a:r>
            <a:r>
              <a:rPr lang="ko-KR" altLang="en-US" sz="1500" dirty="0"/>
              <a:t>하나는 </a:t>
            </a:r>
            <a:br>
              <a:rPr lang="en-US" altLang="ko-KR" sz="1500" dirty="0"/>
            </a:br>
            <a:r>
              <a:rPr lang="en-US" altLang="ko-KR" sz="1500" dirty="0"/>
              <a:t>KEY</a:t>
            </a:r>
            <a:r>
              <a:rPr lang="ko-KR" altLang="en-US" sz="1500" dirty="0"/>
              <a:t>에 의한 </a:t>
            </a:r>
            <a:r>
              <a:rPr lang="en-US" altLang="ko-KR" sz="1500" dirty="0"/>
              <a:t>interrupt</a:t>
            </a:r>
            <a:r>
              <a:rPr lang="ko-KR" altLang="en-US" sz="1500" dirty="0"/>
              <a:t>이다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KEY</a:t>
            </a:r>
            <a:r>
              <a:rPr lang="ko-KR" altLang="en-US" sz="1500" dirty="0"/>
              <a:t>에 의한 </a:t>
            </a:r>
            <a:r>
              <a:rPr lang="en-US" altLang="ko-KR" sz="1500" dirty="0"/>
              <a:t>interrupt</a:t>
            </a:r>
            <a:r>
              <a:rPr lang="ko-KR" altLang="en-US" sz="1500" dirty="0"/>
              <a:t>는 </a:t>
            </a:r>
            <a:r>
              <a:rPr lang="en-US" altLang="ko-KR" sz="1500" dirty="0"/>
              <a:t>key</a:t>
            </a:r>
            <a:r>
              <a:rPr lang="ko-KR" altLang="en-US" sz="1500" dirty="0"/>
              <a:t>에 </a:t>
            </a:r>
            <a:r>
              <a:rPr lang="en-US" altLang="ko-KR" sz="1500" dirty="0"/>
              <a:t>edge</a:t>
            </a:r>
            <a:r>
              <a:rPr lang="ko-KR" altLang="en-US" sz="1500" dirty="0"/>
              <a:t>가 발생하였을 때</a:t>
            </a:r>
            <a:r>
              <a:rPr lang="en-US" altLang="ko-KR" sz="1500" dirty="0"/>
              <a:t>, </a:t>
            </a:r>
            <a:r>
              <a:rPr lang="ko-KR" altLang="en-US" sz="1500" dirty="0"/>
              <a:t>메모리에 저장되어 있는 </a:t>
            </a:r>
            <a:r>
              <a:rPr lang="en-US" altLang="ko-KR" sz="1500" dirty="0"/>
              <a:t>RUN </a:t>
            </a:r>
            <a:r>
              <a:rPr lang="ko-KR" altLang="en-US" sz="1500" dirty="0"/>
              <a:t>변수를 </a:t>
            </a:r>
            <a:r>
              <a:rPr lang="ko-KR" altLang="en-US" sz="1500" dirty="0" err="1"/>
              <a:t>토글</a:t>
            </a:r>
            <a:r>
              <a:rPr lang="ko-KR" altLang="en-US" sz="1500" dirty="0"/>
              <a:t> 하여야 했다</a:t>
            </a:r>
            <a:r>
              <a:rPr lang="en-US" altLang="ko-KR" sz="1500" dirty="0"/>
              <a:t>. </a:t>
            </a:r>
            <a:br>
              <a:rPr lang="en-US" altLang="ko-KR" sz="1500" dirty="0"/>
            </a:br>
            <a:r>
              <a:rPr lang="en-US" altLang="ko-KR" sz="1500" dirty="0"/>
              <a:t>RUN</a:t>
            </a:r>
            <a:r>
              <a:rPr lang="ko-KR" altLang="en-US" sz="1500" dirty="0"/>
              <a:t>을 </a:t>
            </a:r>
            <a:r>
              <a:rPr lang="ko-KR" altLang="en-US" sz="1500" dirty="0" err="1"/>
              <a:t>토글</a:t>
            </a:r>
            <a:r>
              <a:rPr lang="ko-KR" altLang="en-US" sz="1500" dirty="0"/>
              <a:t> 하기 위하여 </a:t>
            </a:r>
            <a:r>
              <a:rPr lang="en-US" altLang="ko-KR" sz="1500" dirty="0"/>
              <a:t>1</a:t>
            </a:r>
            <a:r>
              <a:rPr lang="ko-KR" altLang="en-US" sz="1500" dirty="0"/>
              <a:t>을 더한 후 </a:t>
            </a:r>
            <a:r>
              <a:rPr lang="en-US" altLang="ko-KR" sz="1500" dirty="0"/>
              <a:t>1</a:t>
            </a:r>
            <a:r>
              <a:rPr lang="ko-KR" altLang="en-US" sz="1500" dirty="0"/>
              <a:t>과의 </a:t>
            </a:r>
            <a:r>
              <a:rPr lang="en-US" altLang="ko-KR" sz="1500" dirty="0"/>
              <a:t>and </a:t>
            </a:r>
            <a:r>
              <a:rPr lang="ko-KR" altLang="en-US" sz="1500" dirty="0"/>
              <a:t>연산을 사용하여 </a:t>
            </a:r>
            <a:r>
              <a:rPr lang="en-US" altLang="ko-KR" sz="1500" dirty="0"/>
              <a:t>toggle</a:t>
            </a:r>
            <a:r>
              <a:rPr lang="ko-KR" altLang="en-US" sz="1500" dirty="0"/>
              <a:t>을 구현하였다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TIMER</a:t>
            </a:r>
            <a:r>
              <a:rPr lang="ko-KR" altLang="en-US" sz="1500" dirty="0"/>
              <a:t>에 의한 </a:t>
            </a:r>
            <a:r>
              <a:rPr lang="en-US" altLang="ko-KR" sz="1500" dirty="0"/>
              <a:t>interrupt</a:t>
            </a:r>
            <a:r>
              <a:rPr lang="ko-KR" altLang="en-US" sz="1500" dirty="0"/>
              <a:t>는 </a:t>
            </a:r>
            <a:r>
              <a:rPr lang="en-US" altLang="ko-KR" sz="1500" dirty="0"/>
              <a:t>timer</a:t>
            </a:r>
            <a:r>
              <a:rPr lang="ko-KR" altLang="en-US" sz="1500" dirty="0"/>
              <a:t>의 설정된 </a:t>
            </a:r>
            <a:r>
              <a:rPr lang="en-US" altLang="ko-KR" sz="1500" dirty="0"/>
              <a:t>period</a:t>
            </a:r>
            <a:r>
              <a:rPr lang="ko-KR" altLang="en-US" sz="1500" dirty="0"/>
              <a:t> 마다 </a:t>
            </a:r>
            <a:r>
              <a:rPr lang="en-US" altLang="ko-KR" sz="1500" dirty="0"/>
              <a:t>TO</a:t>
            </a:r>
            <a:r>
              <a:rPr lang="ko-KR" altLang="en-US" sz="1500" dirty="0"/>
              <a:t>값을 </a:t>
            </a:r>
            <a:r>
              <a:rPr lang="en-US" altLang="ko-KR" sz="1500" dirty="0"/>
              <a:t>1</a:t>
            </a:r>
            <a:r>
              <a:rPr lang="ko-KR" altLang="en-US" sz="1500" dirty="0"/>
              <a:t>로 증가시키게 되는데</a:t>
            </a:r>
            <a:r>
              <a:rPr lang="en-US" altLang="ko-KR" sz="1500" dirty="0"/>
              <a:t>, </a:t>
            </a:r>
            <a:r>
              <a:rPr lang="ko-KR" altLang="en-US" sz="1500" dirty="0"/>
              <a:t>이 때 </a:t>
            </a:r>
            <a:r>
              <a:rPr lang="en-US" altLang="ko-KR" sz="1500" dirty="0"/>
              <a:t>interrupt</a:t>
            </a:r>
            <a:r>
              <a:rPr lang="ko-KR" altLang="en-US" sz="1500" dirty="0"/>
              <a:t>가 발생한다</a:t>
            </a:r>
            <a:r>
              <a:rPr lang="en-US" altLang="ko-KR" sz="1500" dirty="0"/>
              <a:t>.</a:t>
            </a:r>
            <a:br>
              <a:rPr lang="en-US" altLang="ko-KR" sz="1500" dirty="0"/>
            </a:br>
            <a:r>
              <a:rPr lang="ko-KR" altLang="en-US" sz="1500" dirty="0"/>
              <a:t>처음에는 </a:t>
            </a:r>
            <a:r>
              <a:rPr lang="en-US" altLang="ko-KR" sz="1500" dirty="0"/>
              <a:t>TO</a:t>
            </a:r>
            <a:r>
              <a:rPr lang="ko-KR" altLang="en-US" sz="1500" dirty="0"/>
              <a:t>값을 다시 </a:t>
            </a:r>
            <a:r>
              <a:rPr lang="en-US" altLang="ko-KR" sz="1500" dirty="0"/>
              <a:t>0</a:t>
            </a:r>
            <a:r>
              <a:rPr lang="ko-KR" altLang="en-US" sz="1500" dirty="0"/>
              <a:t>으로 되돌려주는 명령을 주지 않았더니</a:t>
            </a:r>
            <a:r>
              <a:rPr lang="en-US" altLang="ko-KR" sz="1500" dirty="0"/>
              <a:t>, </a:t>
            </a:r>
            <a:r>
              <a:rPr lang="ko-KR" altLang="en-US" sz="1500" dirty="0"/>
              <a:t>그 후 </a:t>
            </a:r>
            <a:r>
              <a:rPr lang="en-US" altLang="ko-KR" sz="1500" dirty="0"/>
              <a:t>interrupt</a:t>
            </a:r>
            <a:r>
              <a:rPr lang="ko-KR" altLang="en-US" sz="1500" dirty="0"/>
              <a:t>가 발생하지 않게 되어</a:t>
            </a:r>
            <a:r>
              <a:rPr lang="en-US" altLang="ko-KR" sz="1500" dirty="0"/>
              <a:t>, COUNT</a:t>
            </a:r>
            <a:r>
              <a:rPr lang="ko-KR" altLang="en-US" sz="1500" dirty="0"/>
              <a:t>가 증가하지 않는 것을 확인할 수 있었다</a:t>
            </a:r>
            <a:r>
              <a:rPr lang="en-US" altLang="ko-KR" sz="1500" dirty="0"/>
              <a:t>. </a:t>
            </a:r>
            <a:r>
              <a:rPr lang="ko-KR" altLang="en-US" sz="1500" dirty="0"/>
              <a:t>만약 </a:t>
            </a:r>
            <a:r>
              <a:rPr lang="en-US" altLang="ko-KR" sz="1500" dirty="0"/>
              <a:t>RUN</a:t>
            </a:r>
            <a:r>
              <a:rPr lang="ko-KR" altLang="en-US" sz="1500" dirty="0"/>
              <a:t>의 값이 </a:t>
            </a:r>
            <a:r>
              <a:rPr lang="en-US" altLang="ko-KR" sz="1500" dirty="0"/>
              <a:t>0</a:t>
            </a:r>
            <a:r>
              <a:rPr lang="ko-KR" altLang="en-US" sz="1500" dirty="0"/>
              <a:t>일 경우 </a:t>
            </a:r>
            <a:r>
              <a:rPr lang="en-US" altLang="ko-KR" sz="1500" dirty="0"/>
              <a:t>COUNT</a:t>
            </a:r>
            <a:r>
              <a:rPr lang="ko-KR" altLang="en-US" sz="1500" dirty="0"/>
              <a:t>를 증가시키지 않았고</a:t>
            </a:r>
            <a:r>
              <a:rPr lang="en-US" altLang="ko-KR" sz="1500" dirty="0"/>
              <a:t>, 1</a:t>
            </a:r>
            <a:r>
              <a:rPr lang="ko-KR" altLang="en-US" sz="1500" dirty="0"/>
              <a:t>일 경우 </a:t>
            </a:r>
            <a:r>
              <a:rPr lang="en-US" altLang="ko-KR" sz="1500" dirty="0"/>
              <a:t>COUNT</a:t>
            </a:r>
            <a:r>
              <a:rPr lang="ko-KR" altLang="en-US" sz="1500" dirty="0"/>
              <a:t>를 증가시켰다</a:t>
            </a:r>
            <a:r>
              <a:rPr lang="en-US" altLang="ko-KR" sz="1500" dirty="0"/>
              <a:t>.</a:t>
            </a:r>
          </a:p>
          <a:p>
            <a:endParaRPr lang="ko-KR" altLang="en-US" sz="15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FEB29E-EBFC-E9E2-CB89-5EBC2A6FDB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5" b="20991"/>
          <a:stretch/>
        </p:blipFill>
        <p:spPr>
          <a:xfrm>
            <a:off x="9238891" y="1219337"/>
            <a:ext cx="2644189" cy="25847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295B75-85A8-13ED-08CB-8674F603C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259" y="3822286"/>
            <a:ext cx="1827119" cy="129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91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/>
              <a:t>동작 원리</a:t>
            </a: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</a:t>
            </a:r>
            <a:r>
              <a:rPr lang="ko-KR" altLang="en-US" dirty="0"/>
              <a:t> </a:t>
            </a:r>
            <a:r>
              <a:rPr lang="en-US" altLang="ko-KR" dirty="0"/>
              <a:t>III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AC1A95-1B72-ACC8-5D57-EC15EFA4C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92" y="1806221"/>
            <a:ext cx="5778533" cy="41175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485C26-9D56-071D-4443-8975C89EC77A}"/>
              </a:ext>
            </a:extLst>
          </p:cNvPr>
          <p:cNvSpPr txBox="1"/>
          <p:nvPr/>
        </p:nvSpPr>
        <p:spPr>
          <a:xfrm>
            <a:off x="6781220" y="2120691"/>
            <a:ext cx="4605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Part3</a:t>
            </a:r>
            <a:r>
              <a:rPr lang="ko-KR" altLang="en-US" dirty="0"/>
              <a:t>은 </a:t>
            </a:r>
            <a:r>
              <a:rPr lang="en-US" altLang="ko-KR" dirty="0"/>
              <a:t>Part2</a:t>
            </a:r>
            <a:r>
              <a:rPr lang="ko-KR" altLang="en-US" dirty="0"/>
              <a:t>를 기반으로 설계 되어 </a:t>
            </a:r>
            <a:r>
              <a:rPr lang="en-US" altLang="ko-KR" dirty="0"/>
              <a:t>timer, key </a:t>
            </a:r>
            <a:r>
              <a:rPr lang="ko-KR" altLang="en-US" dirty="0"/>
              <a:t>인터럽트 </a:t>
            </a:r>
            <a:r>
              <a:rPr lang="en-US" altLang="ko-KR" dirty="0"/>
              <a:t>2</a:t>
            </a:r>
            <a:r>
              <a:rPr lang="ko-KR" altLang="en-US" dirty="0"/>
              <a:t>개로 설계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다만 </a:t>
            </a:r>
            <a:r>
              <a:rPr lang="en-US" altLang="ko-KR" dirty="0"/>
              <a:t>key</a:t>
            </a:r>
            <a:r>
              <a:rPr lang="ko-KR" altLang="en-US" dirty="0"/>
              <a:t>가 입력되었을 때 </a:t>
            </a:r>
            <a:r>
              <a:rPr lang="en-US" altLang="ko-KR" dirty="0"/>
              <a:t>run</a:t>
            </a:r>
            <a:r>
              <a:rPr lang="ko-KR" altLang="en-US" dirty="0"/>
              <a:t>이 </a:t>
            </a:r>
            <a:r>
              <a:rPr lang="en-US" altLang="ko-KR" dirty="0"/>
              <a:t>0</a:t>
            </a:r>
            <a:r>
              <a:rPr lang="ko-KR" altLang="en-US" dirty="0"/>
              <a:t>이 아니면 </a:t>
            </a:r>
            <a:r>
              <a:rPr lang="en-US" altLang="ko-KR" dirty="0"/>
              <a:t>timer</a:t>
            </a:r>
            <a:r>
              <a:rPr lang="ko-KR" altLang="en-US" dirty="0"/>
              <a:t>를 실행하고</a:t>
            </a:r>
            <a:r>
              <a:rPr lang="en-US" altLang="ko-KR" dirty="0"/>
              <a:t>, </a:t>
            </a:r>
            <a:r>
              <a:rPr lang="ko-KR" altLang="en-US" dirty="0"/>
              <a:t>다음 </a:t>
            </a:r>
            <a:r>
              <a:rPr lang="en-US" altLang="ko-KR" dirty="0"/>
              <a:t>key</a:t>
            </a:r>
            <a:r>
              <a:rPr lang="ko-KR" altLang="en-US" dirty="0"/>
              <a:t>가 입력 되었을 때 다시 </a:t>
            </a:r>
            <a:r>
              <a:rPr lang="en-US" altLang="ko-KR" dirty="0"/>
              <a:t>timer</a:t>
            </a:r>
            <a:r>
              <a:rPr lang="ko-KR" altLang="en-US" dirty="0"/>
              <a:t>를 멈추고 </a:t>
            </a:r>
            <a:r>
              <a:rPr lang="en-US" altLang="ko-KR" dirty="0"/>
              <a:t>t</a:t>
            </a:r>
            <a:r>
              <a:rPr lang="en-US" altLang="ko-KR" baseline="-25000" dirty="0"/>
              <a:t>2 </a:t>
            </a:r>
            <a:r>
              <a:rPr lang="en-US" altLang="ko-KR" dirty="0"/>
              <a:t>– t</a:t>
            </a:r>
            <a:r>
              <a:rPr lang="en-US" altLang="ko-KR" baseline="-25000" dirty="0"/>
              <a:t>1 </a:t>
            </a:r>
            <a:r>
              <a:rPr lang="ko-KR" altLang="en-US" dirty="0"/>
              <a:t>을 계산한 값을 </a:t>
            </a:r>
            <a:r>
              <a:rPr lang="en-US" altLang="ko-KR" dirty="0"/>
              <a:t>HEX3 ~ HEX0</a:t>
            </a:r>
            <a:r>
              <a:rPr lang="ko-KR" altLang="en-US" dirty="0"/>
              <a:t>에 </a:t>
            </a:r>
            <a:r>
              <a:rPr lang="en-US" altLang="ko-KR" dirty="0" err="1"/>
              <a:t>ms</a:t>
            </a:r>
            <a:r>
              <a:rPr lang="ko-KR" altLang="en-US" dirty="0"/>
              <a:t>단위로 출력하도록 설계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027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코드 설명</a:t>
            </a: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</a:t>
            </a:r>
            <a:r>
              <a:rPr lang="ko-KR" altLang="en-US" dirty="0"/>
              <a:t> </a:t>
            </a:r>
            <a:r>
              <a:rPr lang="en-US" altLang="ko-KR" dirty="0"/>
              <a:t>III, Cont’d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F731D5-A836-480B-1383-FAFD3F615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11" y="1622952"/>
            <a:ext cx="7133471" cy="19669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A86FBC-C760-FB2E-9C86-5E1A6E6FA9EE}"/>
              </a:ext>
            </a:extLst>
          </p:cNvPr>
          <p:cNvSpPr txBox="1"/>
          <p:nvPr/>
        </p:nvSpPr>
        <p:spPr>
          <a:xfrm>
            <a:off x="7527882" y="1622952"/>
            <a:ext cx="42697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Part3</a:t>
            </a:r>
            <a:r>
              <a:rPr lang="ko-KR" altLang="en-US" dirty="0"/>
              <a:t>의 핵심 코드는 왼쪽과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KEY </a:t>
            </a:r>
            <a:r>
              <a:rPr lang="ko-KR" altLang="en-US" dirty="0"/>
              <a:t>인터럽트가 실행될 때 </a:t>
            </a:r>
            <a:r>
              <a:rPr lang="en-US" altLang="ko-KR" dirty="0"/>
              <a:t>run</a:t>
            </a:r>
            <a:r>
              <a:rPr lang="ko-KR" altLang="en-US" dirty="0"/>
              <a:t>을 </a:t>
            </a:r>
            <a:r>
              <a:rPr lang="ko-KR" altLang="en-US" dirty="0" err="1"/>
              <a:t>토글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시키고 </a:t>
            </a:r>
            <a:r>
              <a:rPr lang="en-US" altLang="ko-KR" dirty="0"/>
              <a:t>run</a:t>
            </a:r>
            <a:r>
              <a:rPr lang="ko-KR" altLang="en-US" dirty="0"/>
              <a:t>이 </a:t>
            </a:r>
            <a:r>
              <a:rPr lang="en-US" altLang="ko-KR" dirty="0"/>
              <a:t>0</a:t>
            </a:r>
            <a:r>
              <a:rPr lang="ko-KR" altLang="en-US" dirty="0"/>
              <a:t>이 아니면 </a:t>
            </a:r>
            <a:r>
              <a:rPr lang="en-US" altLang="ko-KR" dirty="0"/>
              <a:t>timer</a:t>
            </a:r>
            <a:r>
              <a:rPr lang="ko-KR" altLang="en-US" dirty="0"/>
              <a:t>를 실행하고 다음 </a:t>
            </a:r>
            <a:r>
              <a:rPr lang="en-US" altLang="ko-KR" dirty="0"/>
              <a:t>KEY</a:t>
            </a:r>
            <a:r>
              <a:rPr lang="ko-KR" altLang="en-US" dirty="0"/>
              <a:t>인터럽트가 실행 되면 다시 </a:t>
            </a:r>
            <a:r>
              <a:rPr lang="en-US" altLang="ko-KR" dirty="0"/>
              <a:t>timer</a:t>
            </a:r>
            <a:r>
              <a:rPr lang="ko-KR" altLang="en-US" dirty="0"/>
              <a:t>를 멈추고 </a:t>
            </a:r>
            <a:r>
              <a:rPr lang="en-US" altLang="ko-KR" dirty="0"/>
              <a:t>t</a:t>
            </a:r>
            <a:r>
              <a:rPr lang="en-US" altLang="ko-KR" baseline="-25000" dirty="0"/>
              <a:t>2</a:t>
            </a:r>
            <a:r>
              <a:rPr lang="en-US" altLang="ko-KR" dirty="0"/>
              <a:t> – t</a:t>
            </a:r>
            <a:r>
              <a:rPr lang="en-US" altLang="ko-KR" baseline="-25000" dirty="0"/>
              <a:t>1 </a:t>
            </a:r>
            <a:r>
              <a:rPr lang="ko-KR" altLang="en-US" dirty="0"/>
              <a:t>을 계산한 시간을 </a:t>
            </a:r>
            <a:r>
              <a:rPr lang="en-US" altLang="ko-KR" dirty="0" err="1"/>
              <a:t>ms</a:t>
            </a:r>
            <a:r>
              <a:rPr lang="ko-KR" altLang="en-US" dirty="0"/>
              <a:t>단위로 출력합니다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그러기 위해 </a:t>
            </a:r>
            <a:r>
              <a:rPr lang="en-US" altLang="ko-KR" dirty="0"/>
              <a:t>timer</a:t>
            </a:r>
            <a:r>
              <a:rPr lang="ko-KR" altLang="en-US" dirty="0"/>
              <a:t>의 값은 </a:t>
            </a:r>
            <a:r>
              <a:rPr lang="en-US" altLang="ko-KR" dirty="0" err="1"/>
              <a:t>ms</a:t>
            </a:r>
            <a:r>
              <a:rPr lang="ko-KR" altLang="en-US" dirty="0"/>
              <a:t>단위를 측정할 수 있는 </a:t>
            </a:r>
            <a:r>
              <a:rPr lang="en-US" altLang="ko-KR" dirty="0"/>
              <a:t>10,0000 clock </a:t>
            </a:r>
            <a:r>
              <a:rPr lang="ko-KR" altLang="en-US" dirty="0"/>
              <a:t>으로 설정하였습니다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통해 </a:t>
            </a:r>
            <a:r>
              <a:rPr lang="en-US" altLang="ko-KR" dirty="0"/>
              <a:t>t</a:t>
            </a:r>
            <a:r>
              <a:rPr lang="en-US" altLang="ko-KR" baseline="-25000" dirty="0"/>
              <a:t>2</a:t>
            </a:r>
            <a:r>
              <a:rPr lang="en-US" altLang="ko-KR" dirty="0"/>
              <a:t> –t</a:t>
            </a:r>
            <a:r>
              <a:rPr lang="en-US" altLang="ko-KR" baseline="-25000" dirty="0"/>
              <a:t>1</a:t>
            </a:r>
            <a:r>
              <a:rPr lang="ko-KR" altLang="en-US" dirty="0"/>
              <a:t>시간을 </a:t>
            </a:r>
            <a:r>
              <a:rPr lang="en-US" altLang="ko-KR" dirty="0" err="1"/>
              <a:t>ms</a:t>
            </a:r>
            <a:r>
              <a:rPr lang="ko-KR" altLang="en-US" dirty="0"/>
              <a:t>단위로 측정할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07B8711-02A4-4B81-2D06-288CF3C87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37" y="3769255"/>
            <a:ext cx="6809946" cy="171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20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코드 설명</a:t>
            </a: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</a:t>
            </a:r>
            <a:r>
              <a:rPr lang="ko-KR" altLang="en-US" dirty="0"/>
              <a:t> </a:t>
            </a:r>
            <a:r>
              <a:rPr lang="en-US" altLang="ko-KR" dirty="0"/>
              <a:t>III, Cont’d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A98B763-CBD5-3267-0CE8-B8C7A0125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27" y="1582167"/>
            <a:ext cx="4965374" cy="289700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9650D8C-33B0-3FF4-6E0F-4786353F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27" y="4546178"/>
            <a:ext cx="6613551" cy="13730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38807F8-C229-B348-41D9-587188C888D2}"/>
              </a:ext>
            </a:extLst>
          </p:cNvPr>
          <p:cNvSpPr txBox="1"/>
          <p:nvPr/>
        </p:nvSpPr>
        <p:spPr>
          <a:xfrm>
            <a:off x="7250289" y="1582167"/>
            <a:ext cx="44550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이후 계산된 </a:t>
            </a:r>
            <a:r>
              <a:rPr lang="en-US" altLang="ko-KR" dirty="0"/>
              <a:t>timer</a:t>
            </a:r>
            <a:r>
              <a:rPr lang="ko-KR" altLang="en-US" dirty="0"/>
              <a:t>의 값을 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1000</a:t>
            </a:r>
            <a:r>
              <a:rPr lang="ko-KR" altLang="en-US" dirty="0"/>
              <a:t>의 자리</a:t>
            </a:r>
            <a:r>
              <a:rPr lang="en-US" altLang="ko-KR" dirty="0"/>
              <a:t>, 100</a:t>
            </a:r>
            <a:r>
              <a:rPr lang="ko-KR" altLang="en-US" dirty="0"/>
              <a:t>의 자리</a:t>
            </a:r>
            <a:r>
              <a:rPr lang="en-US" altLang="ko-KR" dirty="0"/>
              <a:t>, 10</a:t>
            </a:r>
            <a:r>
              <a:rPr lang="ko-KR" altLang="en-US" dirty="0"/>
              <a:t>의 자리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의 자리로 나누어 </a:t>
            </a:r>
            <a:r>
              <a:rPr lang="en-US" altLang="ko-KR" dirty="0"/>
              <a:t>HEX</a:t>
            </a:r>
            <a:r>
              <a:rPr lang="ko-KR" altLang="en-US" dirty="0"/>
              <a:t>에 표시하도록 </a:t>
            </a:r>
            <a:endParaRPr lang="en-US" altLang="ko-KR" dirty="0"/>
          </a:p>
          <a:p>
            <a:r>
              <a:rPr lang="ko-KR" altLang="en-US" dirty="0"/>
              <a:t>설계하였습니다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31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/>
              <a:t>결과 및 토의</a:t>
            </a:r>
            <a:endParaRPr lang="en-US" altLang="ko-KR" sz="140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14-Oct-22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III, </a:t>
            </a:r>
            <a:r>
              <a:rPr lang="en-US" altLang="ko-KR" dirty="0"/>
              <a:t>Cont’d</a:t>
            </a:r>
            <a:endParaRPr lang="ko-KR" altLang="en-US" dirty="0"/>
          </a:p>
        </p:txBody>
      </p:sp>
      <p:sp>
        <p:nvSpPr>
          <p:cNvPr id="16" name="내용 개체 틀 6">
            <a:extLst>
              <a:ext uri="{FF2B5EF4-FFF2-40B4-BE49-F238E27FC236}">
                <a16:creationId xmlns:a16="http://schemas.microsoft.com/office/drawing/2014/main" id="{0054F1B6-F779-15D9-29FE-410035D79E9F}"/>
              </a:ext>
            </a:extLst>
          </p:cNvPr>
          <p:cNvSpPr txBox="1">
            <a:spLocks/>
          </p:cNvSpPr>
          <p:nvPr/>
        </p:nvSpPr>
        <p:spPr>
          <a:xfrm>
            <a:off x="437628" y="3942271"/>
            <a:ext cx="11259566" cy="21497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tabLst>
                <a:tab pos="914400" algn="l"/>
                <a:tab pos="2103120" algn="l"/>
              </a:tabLst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/>
              <a:t>Part III</a:t>
            </a:r>
            <a:r>
              <a:rPr lang="ko-KR" altLang="en-US" sz="1600"/>
              <a:t> 는 원하는 값이 출력되지 않고</a:t>
            </a:r>
            <a:r>
              <a:rPr lang="en-US" altLang="ko-KR" sz="1600"/>
              <a:t> </a:t>
            </a:r>
            <a:r>
              <a:rPr lang="ko-KR" altLang="en-US" sz="1600"/>
              <a:t>이상한 값이 출력되는 것을 확인할 수 있었다</a:t>
            </a:r>
            <a:r>
              <a:rPr lang="en-US" altLang="ko-KR" sz="1600"/>
              <a:t>.</a:t>
            </a:r>
            <a:br>
              <a:rPr lang="en-US" altLang="ko-KR" sz="1600"/>
            </a:br>
            <a:r>
              <a:rPr lang="en-US" altLang="ko-KR" sz="1600"/>
              <a:t>Register </a:t>
            </a:r>
            <a:r>
              <a:rPr lang="ko-KR" altLang="en-US" sz="1600"/>
              <a:t>값을 확인하여 원인을 파악한 결과</a:t>
            </a:r>
            <a:r>
              <a:rPr lang="en-US" altLang="ko-KR" sz="1600"/>
              <a:t>, 1000</a:t>
            </a:r>
            <a:r>
              <a:rPr lang="ko-KR" altLang="en-US" sz="1600"/>
              <a:t>단위의 </a:t>
            </a:r>
            <a:r>
              <a:rPr lang="en-US" altLang="ko-KR" sz="1600"/>
              <a:t>decimal code</a:t>
            </a:r>
            <a:r>
              <a:rPr lang="ko-KR" altLang="en-US" sz="1600"/>
              <a:t>를 계산하는 과정이 매우 오래걸리며</a:t>
            </a:r>
            <a:r>
              <a:rPr lang="en-US" altLang="ko-KR" sz="1600"/>
              <a:t>, </a:t>
            </a:r>
            <a:r>
              <a:rPr lang="ko-KR" altLang="en-US" sz="1600"/>
              <a:t>매우 큰 값을 나타내는 것을 보아 </a:t>
            </a:r>
            <a:r>
              <a:rPr lang="en-US" altLang="ko-KR" sz="1600"/>
              <a:t>HEX display</a:t>
            </a:r>
            <a:r>
              <a:rPr lang="ko-KR" altLang="en-US" sz="1600"/>
              <a:t>에 출력하는 과정에서 </a:t>
            </a:r>
            <a:r>
              <a:rPr lang="en-US" altLang="ko-KR" sz="1600"/>
              <a:t>1000</a:t>
            </a:r>
            <a:r>
              <a:rPr lang="ko-KR" altLang="en-US" sz="1600"/>
              <a:t>단위의 연산에서 오류가 발생했다는 것을 확인할 수 있었다</a:t>
            </a:r>
            <a:r>
              <a:rPr lang="en-US" altLang="ko-KR" sz="1600"/>
              <a:t>.</a:t>
            </a:r>
          </a:p>
          <a:p>
            <a:r>
              <a:rPr lang="en-US" altLang="ko-KR" sz="1600"/>
              <a:t> </a:t>
            </a:r>
          </a:p>
          <a:p>
            <a:r>
              <a:rPr lang="en-US" altLang="ko-KR" sz="1600"/>
              <a:t>Part III </a:t>
            </a:r>
            <a:r>
              <a:rPr lang="ko-KR" altLang="en-US" sz="1600"/>
              <a:t>에서는 </a:t>
            </a:r>
            <a:r>
              <a:rPr lang="en-US" altLang="ko-KR" sz="1600"/>
              <a:t>ms</a:t>
            </a:r>
            <a:r>
              <a:rPr lang="ko-KR" altLang="en-US" sz="1600"/>
              <a:t>단위로 나타내기 위하여</a:t>
            </a:r>
            <a:r>
              <a:rPr lang="en-US" altLang="ko-KR" sz="1600"/>
              <a:t>, TIMER</a:t>
            </a:r>
            <a:r>
              <a:rPr lang="ko-KR" altLang="en-US" sz="1600"/>
              <a:t>의 </a:t>
            </a:r>
            <a:r>
              <a:rPr lang="en-US" altLang="ko-KR" sz="1600"/>
              <a:t>period</a:t>
            </a:r>
            <a:r>
              <a:rPr lang="ko-KR" altLang="en-US" sz="1600"/>
              <a:t>를 </a:t>
            </a:r>
            <a:r>
              <a:rPr lang="en-US" altLang="ko-KR" sz="1600"/>
              <a:t>0.001s(100000clock)</a:t>
            </a:r>
            <a:r>
              <a:rPr lang="ko-KR" altLang="en-US" sz="1600"/>
              <a:t>으로 설정하였다</a:t>
            </a:r>
            <a:r>
              <a:rPr lang="en-US" altLang="ko-KR" sz="1600"/>
              <a:t>. Interrupt</a:t>
            </a:r>
            <a:r>
              <a:rPr lang="ko-KR" altLang="en-US" sz="1600"/>
              <a:t>를 이용하여 구현하게 되면</a:t>
            </a:r>
            <a:r>
              <a:rPr lang="en-US" altLang="ko-KR" sz="1600"/>
              <a:t> TO</a:t>
            </a:r>
            <a:r>
              <a:rPr lang="ko-KR" altLang="en-US" sz="1600"/>
              <a:t>의 값이 증가할 때 </a:t>
            </a:r>
            <a:r>
              <a:rPr lang="en-US" altLang="ko-KR" sz="1600"/>
              <a:t>  COUNT</a:t>
            </a:r>
            <a:r>
              <a:rPr lang="ko-KR" altLang="en-US" sz="1600"/>
              <a:t>의 값을 증가시키는 </a:t>
            </a:r>
            <a:r>
              <a:rPr lang="en-US" altLang="ko-KR" sz="1600"/>
              <a:t>interrupt</a:t>
            </a:r>
            <a:r>
              <a:rPr lang="ko-KR" altLang="en-US" sz="1600"/>
              <a:t>가 실행되어야 하는데</a:t>
            </a:r>
            <a:r>
              <a:rPr lang="en-US" altLang="ko-KR" sz="1600"/>
              <a:t>, interrupt</a:t>
            </a:r>
            <a:r>
              <a:rPr lang="ko-KR" altLang="en-US" sz="1600"/>
              <a:t>를 실행하는 과정을 보면</a:t>
            </a:r>
            <a:r>
              <a:rPr lang="en-US" altLang="ko-KR" sz="1600"/>
              <a:t>, </a:t>
            </a:r>
            <a:r>
              <a:rPr lang="ko-KR" altLang="en-US" sz="1600"/>
              <a:t> </a:t>
            </a:r>
            <a:r>
              <a:rPr lang="en-US" altLang="ko-KR" sz="1600"/>
              <a:t>service</a:t>
            </a:r>
            <a:r>
              <a:rPr lang="ko-KR" altLang="en-US" sz="1600"/>
              <a:t>를 거쳐 </a:t>
            </a:r>
            <a:r>
              <a:rPr lang="en-US" altLang="ko-KR" sz="1600"/>
              <a:t>IRS</a:t>
            </a:r>
            <a:r>
              <a:rPr lang="ko-KR" altLang="en-US" sz="1600"/>
              <a:t>에 진입하게 되는데</a:t>
            </a:r>
            <a:r>
              <a:rPr lang="en-US" altLang="ko-KR" sz="1600"/>
              <a:t> </a:t>
            </a:r>
            <a:r>
              <a:rPr lang="ko-KR" altLang="en-US" sz="1600"/>
              <a:t>이 때 소요되는 시간</a:t>
            </a:r>
            <a:r>
              <a:rPr lang="en-US" altLang="ko-KR" sz="1600"/>
              <a:t>(clock)</a:t>
            </a:r>
            <a:r>
              <a:rPr lang="ko-KR" altLang="en-US" sz="1600"/>
              <a:t>이 증가하여</a:t>
            </a:r>
            <a:r>
              <a:rPr lang="en-US" altLang="ko-KR" sz="1600"/>
              <a:t>,</a:t>
            </a:r>
            <a:r>
              <a:rPr lang="ko-KR" altLang="en-US" sz="1600"/>
              <a:t> </a:t>
            </a:r>
            <a:r>
              <a:rPr lang="en-US" altLang="ko-KR" sz="1600"/>
              <a:t>polled-based</a:t>
            </a:r>
            <a:r>
              <a:rPr lang="ko-KR" altLang="en-US" sz="1600"/>
              <a:t>에 비해 처리하여야 할 명령이 많기 때문에 오차가 더 많이 발생하게 된다</a:t>
            </a:r>
            <a:r>
              <a:rPr lang="en-US" altLang="ko-KR" sz="1600"/>
              <a:t>.</a:t>
            </a:r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5A8321-E4F8-AAAB-0386-315BAF857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928" y="1203367"/>
            <a:ext cx="3928936" cy="29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24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사용자 지정 4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2" id="{F90D718A-4B56-4401-962A-A9E753FFE44C}" vid="{CCA741FA-5561-41A1-A761-125844CEF75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97CDEE36A342C4BB4E0DADB96743075" ma:contentTypeVersion="12" ma:contentTypeDescription="새 문서를 만듭니다." ma:contentTypeScope="" ma:versionID="618b9689406f21384dae3e81b50bdf3d">
  <xsd:schema xmlns:xsd="http://www.w3.org/2001/XMLSchema" xmlns:xs="http://www.w3.org/2001/XMLSchema" xmlns:p="http://schemas.microsoft.com/office/2006/metadata/properties" xmlns:ns3="86764eaf-7df5-44a8-917e-0a73d19c8f8c" xmlns:ns4="9f10a97f-1288-4566-88ff-19bb3e23ddaa" targetNamespace="http://schemas.microsoft.com/office/2006/metadata/properties" ma:root="true" ma:fieldsID="b9dcedecafc5740d73b6e763a999d7a4" ns3:_="" ns4:_="">
    <xsd:import namespace="86764eaf-7df5-44a8-917e-0a73d19c8f8c"/>
    <xsd:import namespace="9f10a97f-1288-4566-88ff-19bb3e23dda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764eaf-7df5-44a8-917e-0a73d19c8f8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공유 대상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세부 정보 공유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힌트 해시 공유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사용자별 마지막 공유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시간별 마지막 공유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10a97f-1288-4566-88ff-19bb3e23dd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BB4B32-E5E7-4467-87F1-533CB5A1BCD4}">
  <ds:schemaRefs>
    <ds:schemaRef ds:uri="86764eaf-7df5-44a8-917e-0a73d19c8f8c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9f10a97f-1288-4566-88ff-19bb3e23dda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760D326-300D-44CB-97A2-82A1AE2C51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97696C-0916-4F6E-A895-4B1025FE7B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764eaf-7df5-44a8-917e-0a73d19c8f8c"/>
    <ds:schemaRef ds:uri="9f10a97f-1288-4566-88ff-19bb3e23dd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CASL_PPT_Template_16_9</Template>
  <TotalTime>465</TotalTime>
  <Words>980</Words>
  <Application>Microsoft Office PowerPoint</Application>
  <PresentationFormat>와이드스크린</PresentationFormat>
  <Paragraphs>93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Wingdings</vt:lpstr>
      <vt:lpstr>Office 테마</vt:lpstr>
      <vt:lpstr>Lab 5. Using Interrupts with Assembly Code</vt:lpstr>
      <vt:lpstr>Part II</vt:lpstr>
      <vt:lpstr>Part II, Cont’d</vt:lpstr>
      <vt:lpstr>Part II, Cont’d</vt:lpstr>
      <vt:lpstr>Part II, Cont’d</vt:lpstr>
      <vt:lpstr>Part III</vt:lpstr>
      <vt:lpstr>Part III, Cont’d</vt:lpstr>
      <vt:lpstr>Part III, Cont’d</vt:lpstr>
      <vt:lpstr>Part III, Cont’d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김태환 항공전자정보공학부(교수)</dc:creator>
  <cp:lastModifiedBy>최용훈(***7***218)</cp:lastModifiedBy>
  <cp:revision>21</cp:revision>
  <dcterms:created xsi:type="dcterms:W3CDTF">2022-09-13T00:44:22Z</dcterms:created>
  <dcterms:modified xsi:type="dcterms:W3CDTF">2022-10-14T07:58:06Z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0x010100197CDEE36A342C4BB4E0DADB96743075</vt:lpwstr>
  </property>
</Properties>
</file>